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5" r:id="rId4"/>
    <p:sldId id="260" r:id="rId5"/>
    <p:sldId id="274" r:id="rId6"/>
    <p:sldId id="261" r:id="rId7"/>
    <p:sldId id="262" r:id="rId8"/>
    <p:sldId id="280" r:id="rId9"/>
    <p:sldId id="271" r:id="rId10"/>
    <p:sldId id="263" r:id="rId11"/>
    <p:sldId id="283" r:id="rId12"/>
    <p:sldId id="284" r:id="rId13"/>
    <p:sldId id="275" r:id="rId14"/>
    <p:sldId id="278" r:id="rId15"/>
    <p:sldId id="285" r:id="rId16"/>
    <p:sldId id="279" r:id="rId17"/>
    <p:sldId id="281" r:id="rId18"/>
    <p:sldId id="282" r:id="rId19"/>
    <p:sldId id="277" r:id="rId20"/>
    <p:sldId id="286" r:id="rId21"/>
    <p:sldId id="269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Weiss, Megan" initials="WM" lastIdx="1" clrIdx="0">
    <p:extLst>
      <p:ext uri="{19B8F6BF-5375-455C-9EA6-DF929625EA0E}">
        <p15:presenceInfo xmlns:p15="http://schemas.microsoft.com/office/powerpoint/2012/main" userId="S-1-5-21-3872299317-2278057442-253350827-3177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761C"/>
    <a:srgbClr val="4590B8"/>
    <a:srgbClr val="000066"/>
    <a:srgbClr val="1E438E"/>
    <a:srgbClr val="00004C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9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2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2000" dirty="0">
                <a:solidFill>
                  <a:srgbClr val="4590B8"/>
                </a:solidFill>
              </a:rPr>
              <a:t>2019 General Fund Appropriations</a:t>
            </a:r>
          </a:p>
        </c:rich>
      </c:tx>
      <c:layout>
        <c:manualLayout>
          <c:xMode val="edge"/>
          <c:yMode val="edge"/>
          <c:x val="0.26408778980752406"/>
          <c:y val="1.1379046369203851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2019 General Fund Appropriations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1657-49FD-962B-5BD88B35C146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2-1657-49FD-962B-5BD88B35C146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1657-49FD-962B-5BD88B35C146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4-1657-49FD-962B-5BD88B35C146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5-1657-49FD-962B-5BD88B35C146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6-1657-49FD-962B-5BD88B35C146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7-1657-49FD-962B-5BD88B35C146}"/>
              </c:ext>
            </c:extLst>
          </c:dPt>
          <c:dPt>
            <c:idx val="7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8-1657-49FD-962B-5BD88B35C146}"/>
              </c:ext>
            </c:extLst>
          </c:dPt>
          <c:dPt>
            <c:idx val="8"/>
            <c:bubble3D val="0"/>
            <c:spPr>
              <a:solidFill>
                <a:schemeClr val="accent3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1657-49FD-962B-5BD88B35C146}"/>
              </c:ext>
            </c:extLst>
          </c:dPt>
          <c:dPt>
            <c:idx val="9"/>
            <c:bubble3D val="0"/>
            <c:spPr>
              <a:solidFill>
                <a:schemeClr val="accent4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A-1657-49FD-962B-5BD88B35C146}"/>
              </c:ext>
            </c:extLst>
          </c:dPt>
          <c:dPt>
            <c:idx val="10"/>
            <c:bubble3D val="0"/>
            <c:spPr>
              <a:solidFill>
                <a:schemeClr val="accent5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B-1657-49FD-962B-5BD88B35C146}"/>
              </c:ext>
            </c:extLst>
          </c:dPt>
          <c:dLbls>
            <c:dLbl>
              <c:idx val="0"/>
              <c:layout>
                <c:manualLayout>
                  <c:x val="5.9398512685914263E-2"/>
                  <c:y val="1.9763779527559054E-2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1657-49FD-962B-5BD88B35C146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6.3345499781277209E-2"/>
                  <c:y val="4.9281496062992126E-2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1657-49FD-962B-5BD88B35C146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3.5205145988875655E-2"/>
                  <c:y val="2.3117590541993204E-2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1657-49FD-962B-5BD88B35C146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3.5639490376202974E-2"/>
                  <c:y val="-7.3645377661125777E-2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1657-49FD-962B-5BD88B35C146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5.4843222317417659E-2"/>
                  <c:y val="2.207633111288599E-2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1657-49FD-962B-5BD88B35C146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-0.16813990048118987"/>
                  <c:y val="-2.5462962962963132E-2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1657-49FD-962B-5BD88B35C146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6"/>
              <c:layout>
                <c:manualLayout>
                  <c:x val="-3.5335875984251967E-2"/>
                  <c:y val="0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1657-49FD-962B-5BD88B35C146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7"/>
              <c:layout>
                <c:manualLayout>
                  <c:x val="-1.0449475065616798E-2"/>
                  <c:y val="-1.407279819189268E-2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1657-49FD-962B-5BD88B35C146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8"/>
              <c:layout>
                <c:manualLayout>
                  <c:x val="-4.6000246062992127E-2"/>
                  <c:y val="3.6964494021580634E-2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9"/>
              <c:layout>
                <c:manualLayout>
                  <c:x val="-2.1194772528433947E-2"/>
                  <c:y val="7.9283318751822689E-3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0"/>
              <c:layout>
                <c:manualLayout>
                  <c:x val="0.10433918416447938"/>
                  <c:y val="8.3969451735199773E-3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numFmt formatCode="&quot;$&quot;#,##0" sourceLinked="0"/>
            <c:spPr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  <a:effectLst/>
            </c:spPr>
            <c:txPr>
              <a:bodyPr rot="0" spcFirstLastPara="1" vertOverflow="overflow" horzOverflow="overflow" vert="horz" wrap="square" lIns="36576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 xmlns:c16r2="http://schemas.microsoft.com/office/drawing/2015/06/chart">
              <c:ext xmlns:c15="http://schemas.microsoft.com/office/drawing/2012/chart" uri="{CE6537A1-D6FC-4f65-9D91-7224C49458BB}">
                <c15:spPr xmlns:c15="http://schemas.microsoft.com/office/drawing/2012/chart">
                  <a:prstGeom prst="rect">
                    <a:avLst/>
                  </a:prstGeom>
                  <a:noFill/>
                  <a:ln>
                    <a:noFill/>
                  </a:ln>
                </c15:spPr>
                <c15:layout/>
              </c:ext>
            </c:extLst>
          </c:dLbls>
          <c:cat>
            <c:strRef>
              <c:f>Sheet1!$A$2:$A$12</c:f>
              <c:strCache>
                <c:ptCount val="11"/>
                <c:pt idx="0">
                  <c:v>General Government</c:v>
                </c:pt>
                <c:pt idx="1">
                  <c:v>Transfers</c:v>
                </c:pt>
                <c:pt idx="2">
                  <c:v>Fire Department</c:v>
                </c:pt>
                <c:pt idx="3">
                  <c:v>Building Department</c:v>
                </c:pt>
                <c:pt idx="4">
                  <c:v>Recreation Department</c:v>
                </c:pt>
                <c:pt idx="5">
                  <c:v>Police Department</c:v>
                </c:pt>
                <c:pt idx="6">
                  <c:v>Unallocated Insurance</c:v>
                </c:pt>
                <c:pt idx="7">
                  <c:v>Public Works Department</c:v>
                </c:pt>
                <c:pt idx="8">
                  <c:v>Retiree Medical</c:v>
                </c:pt>
                <c:pt idx="9">
                  <c:v>Debt Service</c:v>
                </c:pt>
                <c:pt idx="10">
                  <c:v>Contingency</c:v>
                </c:pt>
              </c:strCache>
            </c:str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198</c:v>
                </c:pt>
                <c:pt idx="1">
                  <c:v>1</c:v>
                </c:pt>
                <c:pt idx="2">
                  <c:v>266</c:v>
                </c:pt>
                <c:pt idx="3">
                  <c:v>24</c:v>
                </c:pt>
                <c:pt idx="4">
                  <c:v>82</c:v>
                </c:pt>
                <c:pt idx="5">
                  <c:v>366</c:v>
                </c:pt>
                <c:pt idx="6">
                  <c:v>54</c:v>
                </c:pt>
                <c:pt idx="7">
                  <c:v>257</c:v>
                </c:pt>
                <c:pt idx="8">
                  <c:v>113</c:v>
                </c:pt>
                <c:pt idx="9">
                  <c:v>74</c:v>
                </c:pt>
                <c:pt idx="10">
                  <c:v>26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1657-49FD-962B-5BD88B35C14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096" b="854"/>
          <a:stretch>
            <a:fillRect/>
          </a:stretch>
        </p:blipFill>
        <p:spPr bwMode="auto">
          <a:xfrm>
            <a:off x="439738" y="449263"/>
            <a:ext cx="11309350" cy="190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 userDrawn="1"/>
        </p:nvSpPr>
        <p:spPr>
          <a:xfrm>
            <a:off x="439738" y="2014538"/>
            <a:ext cx="11309350" cy="57785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1" name="Picture 6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298"/>
          <a:stretch>
            <a:fillRect/>
          </a:stretch>
        </p:blipFill>
        <p:spPr bwMode="auto">
          <a:xfrm>
            <a:off x="704850" y="915988"/>
            <a:ext cx="2000250" cy="204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3236376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rgbClr val="E2761C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4711390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rgbClr val="000066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440286" y="622993"/>
            <a:ext cx="11309338" cy="11807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>
            <a:lvl1pPr>
              <a:lnSpc>
                <a:spcPct val="100000"/>
              </a:lnSpc>
              <a:buClr>
                <a:srgbClr val="E2761C"/>
              </a:buClr>
              <a:defRPr/>
            </a:lvl1pPr>
            <a:lvl2pPr>
              <a:lnSpc>
                <a:spcPct val="100000"/>
              </a:lnSpc>
              <a:buClr>
                <a:srgbClr val="E2761C"/>
              </a:buClr>
              <a:defRPr/>
            </a:lvl2pPr>
            <a:lvl3pPr>
              <a:lnSpc>
                <a:spcPct val="100000"/>
              </a:lnSpc>
              <a:buClr>
                <a:srgbClr val="E2761C"/>
              </a:buClr>
              <a:defRPr/>
            </a:lvl3pPr>
            <a:lvl4pPr>
              <a:lnSpc>
                <a:spcPct val="100000"/>
              </a:lnSpc>
              <a:buClr>
                <a:srgbClr val="E2761C"/>
              </a:buClr>
              <a:defRPr/>
            </a:lvl4pPr>
            <a:lvl5pPr>
              <a:lnSpc>
                <a:spcPct val="100000"/>
              </a:lnSpc>
              <a:buClr>
                <a:srgbClr val="E2761C"/>
              </a:buClr>
              <a:defRPr/>
            </a:lvl5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094"/>
          <a:stretch/>
        </p:blipFill>
        <p:spPr>
          <a:xfrm>
            <a:off x="10113256" y="871471"/>
            <a:ext cx="1312952" cy="1343695"/>
          </a:xfrm>
          <a:prstGeom prst="rect">
            <a:avLst/>
          </a:prstGeom>
        </p:spPr>
      </p:pic>
      <p:sp>
        <p:nvSpPr>
          <p:cNvPr id="11" name="Half Frame 10"/>
          <p:cNvSpPr/>
          <p:nvPr userDrawn="1"/>
        </p:nvSpPr>
        <p:spPr>
          <a:xfrm rot="8100000">
            <a:off x="8091311" y="942514"/>
            <a:ext cx="531648" cy="531648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Half Frame 11"/>
          <p:cNvSpPr/>
          <p:nvPr userDrawn="1"/>
        </p:nvSpPr>
        <p:spPr>
          <a:xfrm rot="8100000">
            <a:off x="8707351" y="942514"/>
            <a:ext cx="531648" cy="531648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Half Frame 12"/>
          <p:cNvSpPr/>
          <p:nvPr userDrawn="1"/>
        </p:nvSpPr>
        <p:spPr>
          <a:xfrm rot="8100000">
            <a:off x="9286900" y="942514"/>
            <a:ext cx="531648" cy="531648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448463" y="516192"/>
            <a:ext cx="11309338" cy="588460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6892" y="2868812"/>
            <a:ext cx="9412483" cy="1497507"/>
          </a:xfrm>
        </p:spPr>
        <p:txBody>
          <a:bodyPr anchor="b">
            <a:noAutofit/>
          </a:bodyPr>
          <a:lstStyle>
            <a:lvl1pPr algn="l">
              <a:defRPr sz="5400" b="0" cap="all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96891" y="4366319"/>
            <a:ext cx="9412483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2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34014"/>
            <a:ext cx="2844799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29688"/>
            <a:ext cx="691721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34014"/>
            <a:ext cx="105251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Half Frame 10"/>
          <p:cNvSpPr/>
          <p:nvPr userDrawn="1"/>
        </p:nvSpPr>
        <p:spPr>
          <a:xfrm rot="8100000">
            <a:off x="9597894" y="880749"/>
            <a:ext cx="629091" cy="629091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Half Frame 11"/>
          <p:cNvSpPr/>
          <p:nvPr userDrawn="1"/>
        </p:nvSpPr>
        <p:spPr>
          <a:xfrm rot="8100000">
            <a:off x="10213934" y="880749"/>
            <a:ext cx="629091" cy="629091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Half Frame 12"/>
          <p:cNvSpPr/>
          <p:nvPr userDrawn="1"/>
        </p:nvSpPr>
        <p:spPr>
          <a:xfrm rot="8100000">
            <a:off x="10793483" y="880749"/>
            <a:ext cx="629091" cy="629091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441332" y="606552"/>
            <a:ext cx="11309338" cy="125720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2" y="2228003"/>
            <a:ext cx="5422390" cy="3633047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05951" y="6225292"/>
            <a:ext cx="2844799" cy="365125"/>
          </a:xfrm>
          <a:prstGeom prst="rect">
            <a:avLst/>
          </a:prstGeo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1192" y="6220966"/>
            <a:ext cx="691721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558300" y="6225292"/>
            <a:ext cx="1052510" cy="365125"/>
          </a:xfrm>
          <a:prstGeom prst="rect">
            <a:avLst/>
          </a:prstGeo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Half Frame 10"/>
          <p:cNvSpPr/>
          <p:nvPr userDrawn="1"/>
        </p:nvSpPr>
        <p:spPr>
          <a:xfrm rot="8100000">
            <a:off x="8091311" y="942514"/>
            <a:ext cx="531648" cy="531648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Half Frame 11"/>
          <p:cNvSpPr/>
          <p:nvPr userDrawn="1"/>
        </p:nvSpPr>
        <p:spPr>
          <a:xfrm rot="8100000">
            <a:off x="8707351" y="942514"/>
            <a:ext cx="531648" cy="531648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Half Frame 12"/>
          <p:cNvSpPr/>
          <p:nvPr userDrawn="1"/>
        </p:nvSpPr>
        <p:spPr>
          <a:xfrm rot="8100000">
            <a:off x="9286900" y="942514"/>
            <a:ext cx="531648" cy="531648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14" name="Picture 13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094"/>
          <a:stretch/>
        </p:blipFill>
        <p:spPr>
          <a:xfrm>
            <a:off x="10113256" y="871471"/>
            <a:ext cx="1312952" cy="13436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440286" y="622993"/>
            <a:ext cx="11309338" cy="1242388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605951" y="6225292"/>
            <a:ext cx="2844799" cy="365125"/>
          </a:xfrm>
          <a:prstGeom prst="rect">
            <a:avLst/>
          </a:prstGeo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81192" y="6220966"/>
            <a:ext cx="691721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558300" y="6225292"/>
            <a:ext cx="1052510" cy="365125"/>
          </a:xfrm>
          <a:prstGeom prst="rect">
            <a:avLst/>
          </a:prstGeo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pic>
        <p:nvPicPr>
          <p:cNvPr id="15" name="Picture 14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094"/>
          <a:stretch/>
        </p:blipFill>
        <p:spPr>
          <a:xfrm>
            <a:off x="10113256" y="871471"/>
            <a:ext cx="1312952" cy="1343695"/>
          </a:xfrm>
          <a:prstGeom prst="rect">
            <a:avLst/>
          </a:prstGeom>
        </p:spPr>
      </p:pic>
      <p:sp>
        <p:nvSpPr>
          <p:cNvPr id="16" name="Half Frame 15"/>
          <p:cNvSpPr/>
          <p:nvPr userDrawn="1"/>
        </p:nvSpPr>
        <p:spPr>
          <a:xfrm rot="8100000">
            <a:off x="8091311" y="942514"/>
            <a:ext cx="531648" cy="531648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7" name="Half Frame 16"/>
          <p:cNvSpPr/>
          <p:nvPr userDrawn="1"/>
        </p:nvSpPr>
        <p:spPr>
          <a:xfrm rot="8100000">
            <a:off x="8707351" y="942514"/>
            <a:ext cx="531648" cy="531648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Half Frame 17"/>
          <p:cNvSpPr/>
          <p:nvPr userDrawn="1"/>
        </p:nvSpPr>
        <p:spPr>
          <a:xfrm rot="8100000">
            <a:off x="9286900" y="942514"/>
            <a:ext cx="531648" cy="531648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440286" y="622993"/>
            <a:ext cx="11309338" cy="1242388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605951" y="6225292"/>
            <a:ext cx="2844799" cy="365125"/>
          </a:xfrm>
          <a:prstGeom prst="rect">
            <a:avLst/>
          </a:prstGeo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81192" y="6220966"/>
            <a:ext cx="691721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558300" y="6225292"/>
            <a:ext cx="1052510" cy="365125"/>
          </a:xfrm>
          <a:prstGeom prst="rect">
            <a:avLst/>
          </a:prstGeo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094"/>
          <a:stretch/>
        </p:blipFill>
        <p:spPr>
          <a:xfrm>
            <a:off x="10113256" y="871471"/>
            <a:ext cx="1312952" cy="1343695"/>
          </a:xfrm>
          <a:prstGeom prst="rect">
            <a:avLst/>
          </a:prstGeom>
        </p:spPr>
      </p:pic>
      <p:sp>
        <p:nvSpPr>
          <p:cNvPr id="11" name="Half Frame 10"/>
          <p:cNvSpPr/>
          <p:nvPr userDrawn="1"/>
        </p:nvSpPr>
        <p:spPr>
          <a:xfrm rot="8100000">
            <a:off x="8091311" y="942514"/>
            <a:ext cx="531648" cy="531648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Half Frame 11"/>
          <p:cNvSpPr/>
          <p:nvPr userDrawn="1"/>
        </p:nvSpPr>
        <p:spPr>
          <a:xfrm rot="8100000">
            <a:off x="8707351" y="942514"/>
            <a:ext cx="531648" cy="531648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Half Frame 12"/>
          <p:cNvSpPr/>
          <p:nvPr userDrawn="1"/>
        </p:nvSpPr>
        <p:spPr>
          <a:xfrm rot="8100000">
            <a:off x="9286900" y="942514"/>
            <a:ext cx="531648" cy="531648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605951" y="6225292"/>
            <a:ext cx="2844799" cy="365125"/>
          </a:xfrm>
          <a:prstGeom prst="rect">
            <a:avLst/>
          </a:prstGeo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81192" y="6220966"/>
            <a:ext cx="691721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558300" y="6225292"/>
            <a:ext cx="1052510" cy="365125"/>
          </a:xfrm>
          <a:prstGeom prst="rect">
            <a:avLst/>
          </a:prstGeo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05951" y="6011444"/>
            <a:ext cx="2844799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1192" y="6007118"/>
            <a:ext cx="691721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558300" y="6011444"/>
            <a:ext cx="105251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05951" y="6225292"/>
            <a:ext cx="2844799" cy="365125"/>
          </a:xfrm>
          <a:prstGeom prst="rect">
            <a:avLst/>
          </a:prstGeo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1192" y="6220966"/>
            <a:ext cx="691721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558300" y="6225292"/>
            <a:ext cx="1052510" cy="365125"/>
          </a:xfrm>
          <a:prstGeom prst="rect">
            <a:avLst/>
          </a:prstGeo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6225292"/>
            <a:ext cx="2844799" cy="365125"/>
          </a:xfrm>
          <a:prstGeom prst="rect">
            <a:avLst/>
          </a:prstGeo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6220966"/>
            <a:ext cx="691721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6225292"/>
            <a:ext cx="1052510" cy="365125"/>
          </a:xfrm>
          <a:prstGeom prst="rect">
            <a:avLst/>
          </a:prstGeo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33588" y="6296565"/>
            <a:ext cx="11329115" cy="6130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rgbClr val="E2761C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rgbClr val="E2761C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rgbClr val="E2761C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rgbClr val="E2761C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rgbClr val="E2761C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4000785"/>
            <a:ext cx="10993549" cy="1475013"/>
          </a:xfrm>
        </p:spPr>
        <p:txBody>
          <a:bodyPr>
            <a:normAutofit/>
          </a:bodyPr>
          <a:lstStyle/>
          <a:p>
            <a:r>
              <a:rPr lang="en-US" sz="6000" dirty="0" smtClean="0"/>
              <a:t>Moving Forward</a:t>
            </a:r>
            <a:endParaRPr lang="en-US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4076295"/>
            <a:ext cx="10993546" cy="590321"/>
          </a:xfrm>
        </p:spPr>
        <p:txBody>
          <a:bodyPr>
            <a:normAutofit/>
          </a:bodyPr>
          <a:lstStyle/>
          <a:p>
            <a:r>
              <a:rPr lang="en-US" sz="3200" dirty="0" smtClean="0"/>
              <a:t>City Of Kingston</a:t>
            </a:r>
            <a:endParaRPr lang="en-US" sz="3200" dirty="0"/>
          </a:p>
        </p:txBody>
      </p:sp>
      <p:sp>
        <p:nvSpPr>
          <p:cNvPr id="4" name="Half Frame 3"/>
          <p:cNvSpPr/>
          <p:nvPr/>
        </p:nvSpPr>
        <p:spPr>
          <a:xfrm rot="8100000">
            <a:off x="7743336" y="4676175"/>
            <a:ext cx="629091" cy="629091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Half Frame 4"/>
          <p:cNvSpPr/>
          <p:nvPr/>
        </p:nvSpPr>
        <p:spPr>
          <a:xfrm rot="8100000">
            <a:off x="8359376" y="4676175"/>
            <a:ext cx="629091" cy="629091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Half Frame 5"/>
          <p:cNvSpPr/>
          <p:nvPr/>
        </p:nvSpPr>
        <p:spPr>
          <a:xfrm rot="8100000">
            <a:off x="8938925" y="4676175"/>
            <a:ext cx="629091" cy="629091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32603" y="3105509"/>
            <a:ext cx="22026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Mayor Steve Noble</a:t>
            </a:r>
          </a:p>
        </p:txBody>
      </p:sp>
      <p:sp>
        <p:nvSpPr>
          <p:cNvPr id="8" name="Rectangle 7"/>
          <p:cNvSpPr/>
          <p:nvPr/>
        </p:nvSpPr>
        <p:spPr>
          <a:xfrm>
            <a:off x="581191" y="5434060"/>
            <a:ext cx="356168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i="1" spc="3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2</a:t>
            </a:r>
            <a:r>
              <a:rPr lang="en-US" sz="2400" i="1" spc="-3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0</a:t>
            </a:r>
            <a:r>
              <a:rPr lang="en-US" sz="2400" i="1" spc="-5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19</a:t>
            </a:r>
            <a:r>
              <a:rPr lang="en-US" sz="2400" i="1" spc="3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Recommended Budget</a:t>
            </a:r>
            <a:endParaRPr lang="en-US" sz="2400" i="1" spc="3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1914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6206" y="2487856"/>
            <a:ext cx="10294257" cy="1497507"/>
          </a:xfrm>
        </p:spPr>
        <p:txBody>
          <a:bodyPr>
            <a:noAutofit/>
          </a:bodyPr>
          <a:lstStyle/>
          <a:p>
            <a:r>
              <a:rPr lang="en-US" sz="5400" dirty="0" smtClean="0"/>
              <a:t>“THE TIME FOR KINGSTON </a:t>
            </a:r>
            <a:br>
              <a:rPr lang="en-US" sz="5400" dirty="0" smtClean="0"/>
            </a:br>
            <a:r>
              <a:rPr lang="en-US" sz="5400" dirty="0" smtClean="0"/>
              <a:t>  IS NOW”</a:t>
            </a:r>
            <a:endParaRPr lang="en-US" sz="54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4429" y="4541417"/>
            <a:ext cx="10286378" cy="600556"/>
          </a:xfrm>
        </p:spPr>
        <p:txBody>
          <a:bodyPr>
            <a:noAutofit/>
          </a:bodyPr>
          <a:lstStyle/>
          <a:p>
            <a:r>
              <a:rPr lang="en-US" sz="2800" dirty="0" smtClean="0"/>
              <a:t>-Elissa </a:t>
            </a:r>
            <a:r>
              <a:rPr lang="en-US" sz="2800" dirty="0" err="1" smtClean="0"/>
              <a:t>Garay</a:t>
            </a:r>
            <a:r>
              <a:rPr lang="en-US" sz="2800" dirty="0" smtClean="0"/>
              <a:t>, “A Guide to Kingston,” </a:t>
            </a:r>
            <a:br>
              <a:rPr lang="en-US" sz="2800" dirty="0" smtClean="0"/>
            </a:br>
            <a:r>
              <a:rPr lang="en-US" sz="2800" dirty="0" smtClean="0"/>
              <a:t> Chronogram, October 2018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515637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HOUSING FOR ALL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192" y="2252930"/>
            <a:ext cx="4583502" cy="343762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486400" y="2340634"/>
            <a:ext cx="535987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Combined $3 million investment into quality housing community members can afford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Relocation and expansion of the Office of Economic and Community </a:t>
            </a:r>
            <a:r>
              <a:rPr lang="en-US" dirty="0" smtClean="0"/>
              <a:t>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Collaborating with the Kingston Land Trust to establish a Community Land Trust to ensure our properties remain affordable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3104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Public Safety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5957122" y="2619174"/>
            <a:ext cx="537713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Fair 3-year agreement in place with </a:t>
            </a:r>
            <a:r>
              <a:rPr lang="en-US" dirty="0" smtClean="0"/>
              <a:t>KPFFA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Protecting </a:t>
            </a:r>
            <a:r>
              <a:rPr lang="en-US" dirty="0" smtClean="0"/>
              <a:t>our first </a:t>
            </a:r>
            <a:r>
              <a:rPr lang="en-US" dirty="0" smtClean="0"/>
              <a:t>responders by purchasing additional response gear and equipment </a:t>
            </a:r>
          </a:p>
          <a:p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Continuing to support the Kingston Fire Department as they respond to over 5,000 calls each year</a:t>
            </a:r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694" y="1983880"/>
            <a:ext cx="5040729" cy="3780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065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Public Safety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581192" y="2248619"/>
            <a:ext cx="49515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708" y="2075935"/>
            <a:ext cx="2988791" cy="398505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598776" y="2199045"/>
            <a:ext cx="53771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Continuing to upgrade the fleet of vehicles and equipment </a:t>
            </a:r>
          </a:p>
          <a:p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Partnering with the Center for Creative Education for the newly established Peaceful Guardians Program</a:t>
            </a:r>
          </a:p>
          <a:p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Continuing to support the Kingston Police Department as they respond to over 25,000 calls per year</a:t>
            </a:r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0817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Public Works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6354793" y="2486478"/>
            <a:ext cx="508958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Nearly $1 million investment </a:t>
            </a:r>
            <a:r>
              <a:rPr lang="en-US" dirty="0" smtClean="0"/>
              <a:t>into 2019 road </a:t>
            </a:r>
            <a:r>
              <a:rPr lang="en-US" dirty="0" smtClean="0"/>
              <a:t>paving</a:t>
            </a:r>
          </a:p>
          <a:p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Over half a million dollars will be invested in capital plan</a:t>
            </a:r>
          </a:p>
          <a:p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A fair, 4-year contract with CSEA has been finalized</a:t>
            </a:r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192" y="2003339"/>
            <a:ext cx="5158522" cy="3868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312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Parks and </a:t>
            </a:r>
            <a:r>
              <a:rPr lang="en-US" dirty="0" smtClean="0"/>
              <a:t>Recreation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581192" y="1911212"/>
            <a:ext cx="58383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solidFill>
                  <a:srgbClr val="4590B8"/>
                </a:solidFill>
              </a:rPr>
              <a:t>Creating Community Through People, Parks, and Programs</a:t>
            </a:r>
            <a:endParaRPr lang="en-US" sz="1600" dirty="0">
              <a:solidFill>
                <a:srgbClr val="4590B8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273615" y="2501660"/>
            <a:ext cx="559566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Managing 110 acres of parkland, including 11 parks, 3 community centers, a riverfront beach, a community pool and an interpretive nature center</a:t>
            </a:r>
          </a:p>
          <a:p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Providing extensive programming to children, families and seniors throughout the community</a:t>
            </a:r>
          </a:p>
          <a:p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Launching a </a:t>
            </a:r>
            <a:r>
              <a:rPr lang="en-US" dirty="0" smtClean="0"/>
              <a:t>$100,000 capital improvement plan for 2019, including upgrades and additional amenities at Kingston Point Park, Kingston Dog Park, </a:t>
            </a:r>
            <a:r>
              <a:rPr lang="en-US" dirty="0" err="1" smtClean="0"/>
              <a:t>Barmann</a:t>
            </a:r>
            <a:r>
              <a:rPr lang="en-US" dirty="0" smtClean="0"/>
              <a:t> Park, Hutton Park and local playgrounds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519" y="2384854"/>
            <a:ext cx="4219832" cy="2373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532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Dietz Stadium Transfer and Upgrades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59" r="174" b="13952"/>
          <a:stretch/>
        </p:blipFill>
        <p:spPr>
          <a:xfrm>
            <a:off x="5120325" y="2286540"/>
            <a:ext cx="6649039" cy="3756029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098" y="2286539"/>
            <a:ext cx="3755733" cy="3755733"/>
          </a:xfrm>
        </p:spPr>
      </p:pic>
    </p:spTree>
    <p:extLst>
      <p:ext uri="{BB962C8B-B14F-4D97-AF65-F5344CB8AC3E}">
        <p14:creationId xmlns:p14="http://schemas.microsoft.com/office/powerpoint/2010/main" val="2886039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MOVING FORWARD BY PROTECTING OUR HISTORY</a:t>
            </a:r>
            <a:endParaRPr lang="en-US" sz="2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796" y="2313427"/>
            <a:ext cx="3407407" cy="265777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486400" y="2662881"/>
            <a:ext cx="534429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Establishing an administrative position dedicated to supporting our historic commissions</a:t>
            </a:r>
          </a:p>
          <a:p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Stabilizing the historic Frog Alley remnants through the Downtown Revitalization Initiative</a:t>
            </a:r>
          </a:p>
          <a:p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Preserving the historic Firemen’s Museum, the site of the first Common Council meeting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274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Building a sustainable community</a:t>
            </a:r>
            <a:endParaRPr lang="en-US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192" y="2013340"/>
            <a:ext cx="3350599" cy="2512949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9940" y="4780821"/>
            <a:ext cx="1393102" cy="140144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262113" y="2329132"/>
            <a:ext cx="59004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Climate change is </a:t>
            </a:r>
            <a:r>
              <a:rPr lang="en-US" sz="4000" b="1" dirty="0" smtClean="0"/>
              <a:t>real. </a:t>
            </a:r>
          </a:p>
          <a:p>
            <a:endParaRPr lang="en-US" sz="4000" b="1" dirty="0"/>
          </a:p>
          <a:p>
            <a:r>
              <a:rPr lang="en-US" sz="4000" b="1" dirty="0" smtClean="0"/>
              <a:t>Our </a:t>
            </a:r>
            <a:r>
              <a:rPr lang="en-US" sz="4000" b="1" dirty="0"/>
              <a:t>solutions have to be </a:t>
            </a:r>
            <a:r>
              <a:rPr lang="en-US" sz="4000" b="1" dirty="0" smtClean="0"/>
              <a:t>real.</a:t>
            </a:r>
            <a:endParaRPr lang="en-US" sz="4000" b="1" dirty="0"/>
          </a:p>
        </p:txBody>
      </p:sp>
    </p:spTree>
    <p:extLst>
      <p:ext uri="{BB962C8B-B14F-4D97-AF65-F5344CB8AC3E}">
        <p14:creationId xmlns:p14="http://schemas.microsoft.com/office/powerpoint/2010/main" val="3388290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Waterfront resiliency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457" y="2255032"/>
            <a:ext cx="5239753" cy="3678238"/>
          </a:xfrm>
          <a:ln w="12700">
            <a:solidFill>
              <a:schemeClr val="accent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3840" y="2251879"/>
            <a:ext cx="4908521" cy="3681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278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Waterfront resiliency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9385" y="1870674"/>
            <a:ext cx="8407770" cy="4357925"/>
          </a:xfrm>
        </p:spPr>
      </p:pic>
    </p:spTree>
    <p:extLst>
      <p:ext uri="{BB962C8B-B14F-4D97-AF65-F5344CB8AC3E}">
        <p14:creationId xmlns:p14="http://schemas.microsoft.com/office/powerpoint/2010/main" val="2387150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MOVING PROJECTS FORWARD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0177" y="1890739"/>
            <a:ext cx="5751645" cy="4313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3341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57" t="34756" r="5837" b="23885"/>
          <a:stretch/>
        </p:blipFill>
        <p:spPr>
          <a:xfrm>
            <a:off x="443059" y="1206632"/>
            <a:ext cx="11312165" cy="5156462"/>
          </a:xfrm>
        </p:spPr>
      </p:pic>
      <p:grpSp>
        <p:nvGrpSpPr>
          <p:cNvPr id="6" name="Group 5"/>
          <p:cNvGrpSpPr/>
          <p:nvPr/>
        </p:nvGrpSpPr>
        <p:grpSpPr>
          <a:xfrm>
            <a:off x="449165" y="622300"/>
            <a:ext cx="11309350" cy="1592263"/>
            <a:chOff x="449165" y="622300"/>
            <a:chExt cx="11309350" cy="1592263"/>
          </a:xfrm>
        </p:grpSpPr>
        <p:sp>
          <p:nvSpPr>
            <p:cNvPr id="10" name="Rectangle 9"/>
            <p:cNvSpPr/>
            <p:nvPr/>
          </p:nvSpPr>
          <p:spPr>
            <a:xfrm>
              <a:off x="449165" y="622300"/>
              <a:ext cx="11309350" cy="118110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1" name="Picture 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5094"/>
            <a:stretch>
              <a:fillRect/>
            </a:stretch>
          </p:blipFill>
          <p:spPr bwMode="auto">
            <a:xfrm>
              <a:off x="10123390" y="871538"/>
              <a:ext cx="1312862" cy="13430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Half Frame 11"/>
            <p:cNvSpPr/>
            <p:nvPr/>
          </p:nvSpPr>
          <p:spPr>
            <a:xfrm rot="8100000">
              <a:off x="8091488" y="942975"/>
              <a:ext cx="531812" cy="531813"/>
            </a:xfrm>
            <a:prstGeom prst="halfFrame">
              <a:avLst>
                <a:gd name="adj1" fmla="val 12854"/>
                <a:gd name="adj2" fmla="val 13964"/>
              </a:avLst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3" name="Half Frame 12"/>
            <p:cNvSpPr/>
            <p:nvPr/>
          </p:nvSpPr>
          <p:spPr>
            <a:xfrm rot="8100000">
              <a:off x="8716865" y="942975"/>
              <a:ext cx="531812" cy="531813"/>
            </a:xfrm>
            <a:prstGeom prst="halfFrame">
              <a:avLst>
                <a:gd name="adj1" fmla="val 12854"/>
                <a:gd name="adj2" fmla="val 13964"/>
              </a:avLst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4" name="Half Frame 13"/>
            <p:cNvSpPr/>
            <p:nvPr/>
          </p:nvSpPr>
          <p:spPr>
            <a:xfrm rot="8100000">
              <a:off x="9296302" y="942975"/>
              <a:ext cx="531813" cy="531813"/>
            </a:xfrm>
            <a:prstGeom prst="halfFrame">
              <a:avLst>
                <a:gd name="adj1" fmla="val 12854"/>
                <a:gd name="adj2" fmla="val 13964"/>
              </a:avLst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025" y="701675"/>
            <a:ext cx="11029950" cy="1014413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Kingston Point Rail Trail</a:t>
            </a:r>
            <a:endParaRPr lang="en-US" sz="1800" dirty="0"/>
          </a:p>
        </p:txBody>
      </p:sp>
      <p:sp>
        <p:nvSpPr>
          <p:cNvPr id="17" name="Oval 16"/>
          <p:cNvSpPr/>
          <p:nvPr/>
        </p:nvSpPr>
        <p:spPr>
          <a:xfrm>
            <a:off x="6019011" y="2587658"/>
            <a:ext cx="2234150" cy="1894788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612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49165" y="622300"/>
            <a:ext cx="11309350" cy="11811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094"/>
          <a:stretch>
            <a:fillRect/>
          </a:stretch>
        </p:blipFill>
        <p:spPr bwMode="auto">
          <a:xfrm>
            <a:off x="10123390" y="871538"/>
            <a:ext cx="1312862" cy="134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Half Frame 6"/>
          <p:cNvSpPr/>
          <p:nvPr/>
        </p:nvSpPr>
        <p:spPr>
          <a:xfrm rot="8100000">
            <a:off x="8091488" y="942975"/>
            <a:ext cx="531812" cy="531813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Half Frame 7"/>
          <p:cNvSpPr/>
          <p:nvPr/>
        </p:nvSpPr>
        <p:spPr>
          <a:xfrm rot="8100000">
            <a:off x="8716865" y="942975"/>
            <a:ext cx="531812" cy="531813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Half Frame 8"/>
          <p:cNvSpPr/>
          <p:nvPr/>
        </p:nvSpPr>
        <p:spPr>
          <a:xfrm rot="8100000">
            <a:off x="9296302" y="942975"/>
            <a:ext cx="531813" cy="531813"/>
          </a:xfrm>
          <a:prstGeom prst="halfFrame">
            <a:avLst>
              <a:gd name="adj1" fmla="val 12854"/>
              <a:gd name="adj2" fmla="val 1396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BROADWAY STREETSCAPE PROJECT</a:t>
            </a:r>
            <a:endParaRPr lang="en-US" dirty="0"/>
          </a:p>
        </p:txBody>
      </p:sp>
      <p:pic>
        <p:nvPicPr>
          <p:cNvPr id="10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6116" b="349"/>
          <a:stretch/>
        </p:blipFill>
        <p:spPr bwMode="auto">
          <a:xfrm>
            <a:off x="439738" y="1691110"/>
            <a:ext cx="11309350" cy="4692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094"/>
          <a:stretch>
            <a:fillRect/>
          </a:stretch>
        </p:blipFill>
        <p:spPr bwMode="auto">
          <a:xfrm>
            <a:off x="10118102" y="871537"/>
            <a:ext cx="1312862" cy="134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5344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Pages from EST_NYSDOT_FinalReport_012518_lr-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8" t="52854" r="77" b="8483"/>
          <a:stretch/>
        </p:blipFill>
        <p:spPr bwMode="auto">
          <a:xfrm>
            <a:off x="449460" y="650546"/>
            <a:ext cx="11301984" cy="5701045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4" name="Group 3"/>
          <p:cNvGrpSpPr/>
          <p:nvPr/>
        </p:nvGrpSpPr>
        <p:grpSpPr>
          <a:xfrm>
            <a:off x="8091488" y="871538"/>
            <a:ext cx="3344764" cy="1343025"/>
            <a:chOff x="8091488" y="871538"/>
            <a:chExt cx="3344764" cy="1343025"/>
          </a:xfrm>
        </p:grpSpPr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5094"/>
            <a:stretch>
              <a:fillRect/>
            </a:stretch>
          </p:blipFill>
          <p:spPr bwMode="auto">
            <a:xfrm>
              <a:off x="10123390" y="871538"/>
              <a:ext cx="1312862" cy="13430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Half Frame 5"/>
            <p:cNvSpPr/>
            <p:nvPr/>
          </p:nvSpPr>
          <p:spPr>
            <a:xfrm rot="8100000">
              <a:off x="8091488" y="942975"/>
              <a:ext cx="531812" cy="531813"/>
            </a:xfrm>
            <a:prstGeom prst="halfFrame">
              <a:avLst>
                <a:gd name="adj1" fmla="val 12854"/>
                <a:gd name="adj2" fmla="val 13964"/>
              </a:avLst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7" name="Half Frame 6"/>
            <p:cNvSpPr/>
            <p:nvPr/>
          </p:nvSpPr>
          <p:spPr>
            <a:xfrm rot="8100000">
              <a:off x="8716865" y="942975"/>
              <a:ext cx="531812" cy="531813"/>
            </a:xfrm>
            <a:prstGeom prst="halfFrame">
              <a:avLst>
                <a:gd name="adj1" fmla="val 12854"/>
                <a:gd name="adj2" fmla="val 13964"/>
              </a:avLst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8" name="Half Frame 7"/>
            <p:cNvSpPr/>
            <p:nvPr/>
          </p:nvSpPr>
          <p:spPr>
            <a:xfrm rot="8100000">
              <a:off x="9296302" y="942975"/>
              <a:ext cx="531813" cy="531813"/>
            </a:xfrm>
            <a:prstGeom prst="halfFrame">
              <a:avLst>
                <a:gd name="adj1" fmla="val 12854"/>
                <a:gd name="adj2" fmla="val 13964"/>
              </a:avLst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449165" y="622300"/>
            <a:ext cx="11309350" cy="1592263"/>
            <a:chOff x="449165" y="622300"/>
            <a:chExt cx="11309350" cy="1592263"/>
          </a:xfrm>
        </p:grpSpPr>
        <p:sp>
          <p:nvSpPr>
            <p:cNvPr id="11" name="Rectangle 10"/>
            <p:cNvSpPr/>
            <p:nvPr/>
          </p:nvSpPr>
          <p:spPr>
            <a:xfrm>
              <a:off x="449165" y="622300"/>
              <a:ext cx="11309350" cy="118110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5094"/>
            <a:stretch>
              <a:fillRect/>
            </a:stretch>
          </p:blipFill>
          <p:spPr bwMode="auto">
            <a:xfrm>
              <a:off x="10123390" y="871538"/>
              <a:ext cx="1312862" cy="13430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Half Frame 12"/>
            <p:cNvSpPr/>
            <p:nvPr/>
          </p:nvSpPr>
          <p:spPr>
            <a:xfrm rot="8100000">
              <a:off x="8091488" y="942975"/>
              <a:ext cx="531812" cy="531813"/>
            </a:xfrm>
            <a:prstGeom prst="halfFrame">
              <a:avLst>
                <a:gd name="adj1" fmla="val 12854"/>
                <a:gd name="adj2" fmla="val 13964"/>
              </a:avLst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4" name="Half Frame 13"/>
            <p:cNvSpPr/>
            <p:nvPr/>
          </p:nvSpPr>
          <p:spPr>
            <a:xfrm rot="8100000">
              <a:off x="8716865" y="942975"/>
              <a:ext cx="531812" cy="531813"/>
            </a:xfrm>
            <a:prstGeom prst="halfFrame">
              <a:avLst>
                <a:gd name="adj1" fmla="val 12854"/>
                <a:gd name="adj2" fmla="val 13964"/>
              </a:avLst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5" name="Half Frame 14"/>
            <p:cNvSpPr/>
            <p:nvPr/>
          </p:nvSpPr>
          <p:spPr>
            <a:xfrm rot="8100000">
              <a:off x="9296302" y="942975"/>
              <a:ext cx="531813" cy="531813"/>
            </a:xfrm>
            <a:prstGeom prst="halfFrame">
              <a:avLst>
                <a:gd name="adj1" fmla="val 12854"/>
                <a:gd name="adj2" fmla="val 13964"/>
              </a:avLst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16" name="Oval 15"/>
          <p:cNvSpPr/>
          <p:nvPr/>
        </p:nvSpPr>
        <p:spPr>
          <a:xfrm>
            <a:off x="7494306" y="4784102"/>
            <a:ext cx="796568" cy="659877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758" y="2082537"/>
            <a:ext cx="2079997" cy="2079997"/>
          </a:xfrm>
          <a:prstGeom prst="rect">
            <a:avLst/>
          </a:prstGeom>
        </p:spPr>
      </p:pic>
      <p:sp>
        <p:nvSpPr>
          <p:cNvPr id="17" name="Title 1"/>
          <p:cNvSpPr txBox="1">
            <a:spLocks/>
          </p:cNvSpPr>
          <p:nvPr/>
        </p:nvSpPr>
        <p:spPr>
          <a:xfrm>
            <a:off x="712924" y="650546"/>
            <a:ext cx="11029616" cy="1013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b="0" kern="1200" cap="all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 smtClean="0"/>
              <a:t>Empire state trail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3318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Quality of life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64"/>
          <a:stretch/>
        </p:blipFill>
        <p:spPr>
          <a:xfrm>
            <a:off x="472782" y="2132470"/>
            <a:ext cx="6031711" cy="3833289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9245" y="3018446"/>
            <a:ext cx="3423555" cy="2056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402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yber Seniors Mini Video">
            <a:hlinkClick r:id="" action="ppaction://media"/>
          </p:cNvPr>
          <p:cNvPicPr>
            <a:picLocks noGrp="1" noChangeAspect="1"/>
          </p:cNvPicPr>
          <p:nvPr>
            <p:ph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09047" y="169813"/>
            <a:ext cx="11125200" cy="6257925"/>
          </a:xfrm>
        </p:spPr>
      </p:pic>
    </p:spTree>
    <p:extLst>
      <p:ext uri="{BB962C8B-B14F-4D97-AF65-F5344CB8AC3E}">
        <p14:creationId xmlns:p14="http://schemas.microsoft.com/office/powerpoint/2010/main" val="2068137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1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025" y="730250"/>
            <a:ext cx="11029950" cy="9874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/>
              <a:t>Tax Rates Continue to Decline</a:t>
            </a:r>
            <a:endParaRPr lang="en-US" dirty="0"/>
          </a:p>
        </p:txBody>
      </p:sp>
      <p:sp>
        <p:nvSpPr>
          <p:cNvPr id="15375" name="TextBox 43"/>
          <p:cNvSpPr txBox="1">
            <a:spLocks noChangeArrowheads="1"/>
          </p:cNvSpPr>
          <p:nvPr/>
        </p:nvSpPr>
        <p:spPr bwMode="auto">
          <a:xfrm>
            <a:off x="576263" y="1955800"/>
            <a:ext cx="68183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/>
            <a:r>
              <a:rPr lang="en-US" altLang="en-US" dirty="0"/>
              <a:t>City Tax Rates per $1,000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460376" y="3025775"/>
            <a:ext cx="2761508" cy="2300288"/>
            <a:chOff x="460375" y="3025775"/>
            <a:chExt cx="3690938" cy="2300288"/>
          </a:xfrm>
        </p:grpSpPr>
        <p:sp>
          <p:nvSpPr>
            <p:cNvPr id="10" name="Rectangle 9"/>
            <p:cNvSpPr/>
            <p:nvPr/>
          </p:nvSpPr>
          <p:spPr>
            <a:xfrm>
              <a:off x="468313" y="3025775"/>
              <a:ext cx="3683000" cy="18542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Isosceles Triangle 10"/>
            <p:cNvSpPr/>
            <p:nvPr/>
          </p:nvSpPr>
          <p:spPr>
            <a:xfrm rot="10800000">
              <a:off x="460375" y="4879975"/>
              <a:ext cx="3690938" cy="446088"/>
            </a:xfrm>
            <a:prstGeom prst="triangl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6136611" y="3043238"/>
            <a:ext cx="2761508" cy="2730500"/>
            <a:chOff x="8047037" y="3043238"/>
            <a:chExt cx="3690938" cy="2730500"/>
          </a:xfrm>
        </p:grpSpPr>
        <p:sp>
          <p:nvSpPr>
            <p:cNvPr id="14" name="Rectangle 13"/>
            <p:cNvSpPr/>
            <p:nvPr/>
          </p:nvSpPr>
          <p:spPr>
            <a:xfrm>
              <a:off x="8054975" y="3043238"/>
              <a:ext cx="3683000" cy="2282825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Isosceles Triangle 14"/>
            <p:cNvSpPr/>
            <p:nvPr/>
          </p:nvSpPr>
          <p:spPr>
            <a:xfrm rot="10800000">
              <a:off x="8047037" y="5326063"/>
              <a:ext cx="3690938" cy="447675"/>
            </a:xfrm>
            <a:prstGeom prst="triangl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3295524" y="3043238"/>
            <a:ext cx="2761507" cy="2414587"/>
            <a:chOff x="4249738" y="3043238"/>
            <a:chExt cx="3690937" cy="2414587"/>
          </a:xfrm>
        </p:grpSpPr>
        <p:sp>
          <p:nvSpPr>
            <p:cNvPr id="12" name="Rectangle 11"/>
            <p:cNvSpPr/>
            <p:nvPr/>
          </p:nvSpPr>
          <p:spPr>
            <a:xfrm>
              <a:off x="4257675" y="3043238"/>
              <a:ext cx="3683000" cy="1966912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Isosceles Triangle 12"/>
            <p:cNvSpPr/>
            <p:nvPr/>
          </p:nvSpPr>
          <p:spPr>
            <a:xfrm rot="10800000">
              <a:off x="4249738" y="5010150"/>
              <a:ext cx="3690937" cy="447675"/>
            </a:xfrm>
            <a:prstGeom prst="triangl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15369" name="Text Placeholder 4"/>
          <p:cNvSpPr txBox="1">
            <a:spLocks/>
          </p:cNvSpPr>
          <p:nvPr/>
        </p:nvSpPr>
        <p:spPr bwMode="auto">
          <a:xfrm>
            <a:off x="6338528" y="3309938"/>
            <a:ext cx="2159321" cy="249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>
                <a:solidFill>
                  <a:schemeClr val="tx2"/>
                </a:solidFill>
                <a:latin typeface="Gill Sans MT" panose="020B0502020104020203" pitchFamily="34" charset="0"/>
              </a:defRPr>
            </a:lvl1pPr>
            <a:lvl2pPr marL="628650" indent="-30480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6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898525" indent="-269875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400">
                <a:solidFill>
                  <a:schemeClr val="tx2"/>
                </a:solidFill>
                <a:latin typeface="Gill Sans MT" panose="020B0502020104020203" pitchFamily="34" charset="0"/>
              </a:defRPr>
            </a:lvl3pPr>
            <a:lvl4pPr marL="1241425" indent="-233363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4pPr>
            <a:lvl5pPr marL="1601788" indent="-233363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5pPr>
            <a:lvl6pPr marL="20589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6pPr>
            <a:lvl7pPr marL="25161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7pPr>
            <a:lvl8pPr marL="29733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8pPr>
            <a:lvl9pPr marL="34305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buNone/>
            </a:pPr>
            <a:r>
              <a:rPr lang="en-US" altLang="en-US" sz="2200" dirty="0">
                <a:solidFill>
                  <a:schemeClr val="accent2"/>
                </a:solidFill>
              </a:rPr>
              <a:t>2018</a:t>
            </a:r>
          </a:p>
        </p:txBody>
      </p:sp>
      <p:sp>
        <p:nvSpPr>
          <p:cNvPr id="15370" name="Content Placeholder 5"/>
          <p:cNvSpPr txBox="1">
            <a:spLocks/>
          </p:cNvSpPr>
          <p:nvPr/>
        </p:nvSpPr>
        <p:spPr bwMode="auto">
          <a:xfrm>
            <a:off x="6310022" y="3671888"/>
            <a:ext cx="2471412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>
                <a:solidFill>
                  <a:schemeClr val="tx2"/>
                </a:solidFill>
                <a:latin typeface="Gill Sans MT" panose="020B0502020104020203" pitchFamily="34" charset="0"/>
              </a:defRPr>
            </a:lvl1pPr>
            <a:lvl2pPr marL="628650" indent="-30480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6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898525" indent="-269875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400">
                <a:solidFill>
                  <a:schemeClr val="tx2"/>
                </a:solidFill>
                <a:latin typeface="Gill Sans MT" panose="020B0502020104020203" pitchFamily="34" charset="0"/>
              </a:defRPr>
            </a:lvl3pPr>
            <a:lvl4pPr marL="1241425" indent="-233363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4pPr>
            <a:lvl5pPr marL="1601788" indent="-233363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5pPr>
            <a:lvl6pPr marL="20589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6pPr>
            <a:lvl7pPr marL="25161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7pPr>
            <a:lvl8pPr marL="29733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8pPr>
            <a:lvl9pPr marL="34305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sz="17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Homestead: </a:t>
            </a:r>
            <a:r>
              <a:rPr lang="en-US" altLang="en-US" sz="17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$</a:t>
            </a:r>
            <a:r>
              <a:rPr lang="en-US" altLang="en-US" sz="17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9.94</a:t>
            </a:r>
            <a:endParaRPr lang="en-US" altLang="en-US" sz="17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sz="17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Non-Homestead: </a:t>
            </a:r>
            <a:r>
              <a:rPr lang="en-US" altLang="en-US" sz="17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$</a:t>
            </a:r>
            <a:r>
              <a:rPr lang="en-US" altLang="en-US" sz="17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17.39</a:t>
            </a:r>
            <a:endParaRPr lang="en-US" altLang="en-US" sz="17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371" name="Text Placeholder 2"/>
          <p:cNvSpPr txBox="1">
            <a:spLocks/>
          </p:cNvSpPr>
          <p:nvPr/>
        </p:nvSpPr>
        <p:spPr bwMode="auto">
          <a:xfrm>
            <a:off x="547082" y="3309938"/>
            <a:ext cx="2120125" cy="24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>
                <a:solidFill>
                  <a:schemeClr val="tx2"/>
                </a:solidFill>
                <a:latin typeface="Gill Sans MT" panose="020B0502020104020203" pitchFamily="34" charset="0"/>
              </a:defRPr>
            </a:lvl1pPr>
            <a:lvl2pPr marL="628650" indent="-30480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6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898525" indent="-269875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400">
                <a:solidFill>
                  <a:schemeClr val="tx2"/>
                </a:solidFill>
                <a:latin typeface="Gill Sans MT" panose="020B0502020104020203" pitchFamily="34" charset="0"/>
              </a:defRPr>
            </a:lvl3pPr>
            <a:lvl4pPr marL="1241425" indent="-233363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4pPr>
            <a:lvl5pPr marL="1601788" indent="-233363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5pPr>
            <a:lvl6pPr marL="20589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6pPr>
            <a:lvl7pPr marL="25161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7pPr>
            <a:lvl8pPr marL="29733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8pPr>
            <a:lvl9pPr marL="34305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sz="2200" dirty="0">
                <a:solidFill>
                  <a:schemeClr val="accent2"/>
                </a:solidFill>
              </a:rPr>
              <a:t>2016</a:t>
            </a:r>
          </a:p>
        </p:txBody>
      </p:sp>
      <p:sp>
        <p:nvSpPr>
          <p:cNvPr id="15372" name="Content Placeholder 3"/>
          <p:cNvSpPr txBox="1">
            <a:spLocks/>
          </p:cNvSpPr>
          <p:nvPr/>
        </p:nvSpPr>
        <p:spPr bwMode="auto">
          <a:xfrm>
            <a:off x="526890" y="3671888"/>
            <a:ext cx="2401621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>
                <a:solidFill>
                  <a:schemeClr val="tx2"/>
                </a:solidFill>
                <a:latin typeface="Gill Sans MT" panose="020B0502020104020203" pitchFamily="34" charset="0"/>
              </a:defRPr>
            </a:lvl1pPr>
            <a:lvl2pPr marL="628650" indent="-30480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6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898525" indent="-269875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400">
                <a:solidFill>
                  <a:schemeClr val="tx2"/>
                </a:solidFill>
                <a:latin typeface="Gill Sans MT" panose="020B0502020104020203" pitchFamily="34" charset="0"/>
              </a:defRPr>
            </a:lvl3pPr>
            <a:lvl4pPr marL="1241425" indent="-233363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4pPr>
            <a:lvl5pPr marL="1601788" indent="-233363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5pPr>
            <a:lvl6pPr marL="20589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6pPr>
            <a:lvl7pPr marL="25161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7pPr>
            <a:lvl8pPr marL="29733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8pPr>
            <a:lvl9pPr marL="34305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sz="1700" dirty="0"/>
              <a:t>Homestead: </a:t>
            </a:r>
            <a:r>
              <a:rPr lang="en-US" altLang="en-US" sz="1700" b="1" dirty="0"/>
              <a:t>$10.16</a:t>
            </a: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sz="1700" dirty="0"/>
              <a:t>Non-Homestead: </a:t>
            </a:r>
            <a:r>
              <a:rPr lang="en-US" altLang="en-US" sz="1700" b="1" dirty="0"/>
              <a:t>$18.31</a:t>
            </a:r>
          </a:p>
        </p:txBody>
      </p:sp>
      <p:sp>
        <p:nvSpPr>
          <p:cNvPr id="15373" name="Text Placeholder 4"/>
          <p:cNvSpPr txBox="1">
            <a:spLocks/>
          </p:cNvSpPr>
          <p:nvPr/>
        </p:nvSpPr>
        <p:spPr bwMode="auto">
          <a:xfrm>
            <a:off x="3487940" y="3309938"/>
            <a:ext cx="2160508" cy="249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>
                <a:solidFill>
                  <a:schemeClr val="tx2"/>
                </a:solidFill>
                <a:latin typeface="Gill Sans MT" panose="020B0502020104020203" pitchFamily="34" charset="0"/>
              </a:defRPr>
            </a:lvl1pPr>
            <a:lvl2pPr marL="628650" indent="-30480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6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898525" indent="-269875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400">
                <a:solidFill>
                  <a:schemeClr val="tx2"/>
                </a:solidFill>
                <a:latin typeface="Gill Sans MT" panose="020B0502020104020203" pitchFamily="34" charset="0"/>
              </a:defRPr>
            </a:lvl3pPr>
            <a:lvl4pPr marL="1241425" indent="-233363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4pPr>
            <a:lvl5pPr marL="1601788" indent="-233363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5pPr>
            <a:lvl6pPr marL="20589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6pPr>
            <a:lvl7pPr marL="25161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7pPr>
            <a:lvl8pPr marL="29733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8pPr>
            <a:lvl9pPr marL="34305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sz="2200" dirty="0">
                <a:solidFill>
                  <a:schemeClr val="accent2"/>
                </a:solidFill>
              </a:rPr>
              <a:t>2017</a:t>
            </a:r>
          </a:p>
        </p:txBody>
      </p:sp>
      <p:sp>
        <p:nvSpPr>
          <p:cNvPr id="15374" name="Content Placeholder 5"/>
          <p:cNvSpPr txBox="1">
            <a:spLocks/>
          </p:cNvSpPr>
          <p:nvPr/>
        </p:nvSpPr>
        <p:spPr bwMode="auto">
          <a:xfrm>
            <a:off x="3487939" y="3671888"/>
            <a:ext cx="2431266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>
                <a:solidFill>
                  <a:schemeClr val="tx2"/>
                </a:solidFill>
                <a:latin typeface="Gill Sans MT" panose="020B0502020104020203" pitchFamily="34" charset="0"/>
              </a:defRPr>
            </a:lvl1pPr>
            <a:lvl2pPr marL="628650" indent="-30480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6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898525" indent="-269875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400">
                <a:solidFill>
                  <a:schemeClr val="tx2"/>
                </a:solidFill>
                <a:latin typeface="Gill Sans MT" panose="020B0502020104020203" pitchFamily="34" charset="0"/>
              </a:defRPr>
            </a:lvl3pPr>
            <a:lvl4pPr marL="1241425" indent="-233363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4pPr>
            <a:lvl5pPr marL="1601788" indent="-233363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5pPr>
            <a:lvl6pPr marL="20589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6pPr>
            <a:lvl7pPr marL="25161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7pPr>
            <a:lvl8pPr marL="29733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8pPr>
            <a:lvl9pPr marL="3430588" indent="-233363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>
                <a:solidFill>
                  <a:schemeClr val="tx2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sz="1700" dirty="0"/>
              <a:t>Homestead: </a:t>
            </a:r>
            <a:r>
              <a:rPr lang="en-US" altLang="en-US" sz="1700" b="1" dirty="0"/>
              <a:t>$10.10</a:t>
            </a: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sz="1700" dirty="0"/>
              <a:t>Non-Homestead: </a:t>
            </a:r>
            <a:r>
              <a:rPr lang="en-US" altLang="en-US" sz="1700" b="1" dirty="0"/>
              <a:t>$18.13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8977412" y="3040298"/>
            <a:ext cx="2761508" cy="2963516"/>
            <a:chOff x="9222039" y="3040298"/>
            <a:chExt cx="2840825" cy="2963516"/>
          </a:xfrm>
        </p:grpSpPr>
        <p:grpSp>
          <p:nvGrpSpPr>
            <p:cNvPr id="21" name="Group 20"/>
            <p:cNvGrpSpPr/>
            <p:nvPr/>
          </p:nvGrpSpPr>
          <p:grpSpPr>
            <a:xfrm>
              <a:off x="9222039" y="3040298"/>
              <a:ext cx="2840825" cy="2963516"/>
              <a:chOff x="8047037" y="3043238"/>
              <a:chExt cx="3690938" cy="2963516"/>
            </a:xfrm>
          </p:grpSpPr>
          <p:sp>
            <p:nvSpPr>
              <p:cNvPr id="22" name="Rectangle 21"/>
              <p:cNvSpPr/>
              <p:nvPr/>
            </p:nvSpPr>
            <p:spPr>
              <a:xfrm>
                <a:off x="8054975" y="3043238"/>
                <a:ext cx="3683000" cy="2515841"/>
              </a:xfrm>
              <a:prstGeom prst="rect">
                <a:avLst/>
              </a:prstGeom>
              <a:solidFill>
                <a:srgbClr val="E2761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23" name="Isosceles Triangle 22"/>
              <p:cNvSpPr/>
              <p:nvPr/>
            </p:nvSpPr>
            <p:spPr>
              <a:xfrm rot="10800000">
                <a:off x="8047037" y="5559079"/>
                <a:ext cx="3690938" cy="447675"/>
              </a:xfrm>
              <a:prstGeom prst="triangle">
                <a:avLst/>
              </a:prstGeom>
              <a:solidFill>
                <a:srgbClr val="E2761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24" name="Text Placeholder 4"/>
            <p:cNvSpPr txBox="1">
              <a:spLocks/>
            </p:cNvSpPr>
            <p:nvPr/>
          </p:nvSpPr>
          <p:spPr bwMode="auto">
            <a:xfrm>
              <a:off x="9429756" y="3306998"/>
              <a:ext cx="2221342" cy="2492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b"/>
            <a:lstStyle>
              <a:lvl1pPr>
                <a:spcBef>
                  <a:spcPct val="20000"/>
                </a:spcBef>
                <a:spcAft>
                  <a:spcPts val="600"/>
                </a:spcAft>
                <a:buClr>
                  <a:srgbClr val="E2761C"/>
                </a:buClr>
                <a:buSzPct val="92000"/>
                <a:buFont typeface="Wingdings 2" panose="05020102010507070707" pitchFamily="18" charset="2"/>
                <a:buChar char=""/>
                <a:defRPr>
                  <a:solidFill>
                    <a:schemeClr val="tx2"/>
                  </a:solidFill>
                  <a:latin typeface="Gill Sans MT" panose="020B0502020104020203" pitchFamily="34" charset="0"/>
                </a:defRPr>
              </a:lvl1pPr>
              <a:lvl2pPr marL="628650" indent="-304800">
                <a:spcBef>
                  <a:spcPct val="20000"/>
                </a:spcBef>
                <a:spcAft>
                  <a:spcPts val="600"/>
                </a:spcAft>
                <a:buClr>
                  <a:srgbClr val="E2761C"/>
                </a:buClr>
                <a:buSzPct val="92000"/>
                <a:buFont typeface="Wingdings 2" panose="05020102010507070707" pitchFamily="18" charset="2"/>
                <a:buChar char=""/>
                <a:defRPr sz="1600">
                  <a:solidFill>
                    <a:schemeClr val="tx2"/>
                  </a:solidFill>
                  <a:latin typeface="Gill Sans MT" panose="020B0502020104020203" pitchFamily="34" charset="0"/>
                </a:defRPr>
              </a:lvl2pPr>
              <a:lvl3pPr marL="898525" indent="-269875">
                <a:spcBef>
                  <a:spcPct val="20000"/>
                </a:spcBef>
                <a:spcAft>
                  <a:spcPts val="600"/>
                </a:spcAft>
                <a:buClr>
                  <a:srgbClr val="E2761C"/>
                </a:buClr>
                <a:buSzPct val="92000"/>
                <a:buFont typeface="Wingdings 2" panose="05020102010507070707" pitchFamily="18" charset="2"/>
                <a:buChar char=""/>
                <a:defRPr sz="1400">
                  <a:solidFill>
                    <a:schemeClr val="tx2"/>
                  </a:solidFill>
                  <a:latin typeface="Gill Sans MT" panose="020B0502020104020203" pitchFamily="34" charset="0"/>
                </a:defRPr>
              </a:lvl3pPr>
              <a:lvl4pPr marL="1241425" indent="-233363">
                <a:spcBef>
                  <a:spcPct val="20000"/>
                </a:spcBef>
                <a:spcAft>
                  <a:spcPts val="600"/>
                </a:spcAft>
                <a:buClr>
                  <a:srgbClr val="E2761C"/>
                </a:buClr>
                <a:buSzPct val="92000"/>
                <a:buFont typeface="Wingdings 2" panose="05020102010507070707" pitchFamily="18" charset="2"/>
                <a:buChar char=""/>
                <a:defRPr sz="1200">
                  <a:solidFill>
                    <a:schemeClr val="tx2"/>
                  </a:solidFill>
                  <a:latin typeface="Gill Sans MT" panose="020B0502020104020203" pitchFamily="34" charset="0"/>
                </a:defRPr>
              </a:lvl4pPr>
              <a:lvl5pPr marL="1601788" indent="-233363">
                <a:spcBef>
                  <a:spcPct val="20000"/>
                </a:spcBef>
                <a:spcAft>
                  <a:spcPts val="600"/>
                </a:spcAft>
                <a:buClr>
                  <a:srgbClr val="E2761C"/>
                </a:buClr>
                <a:buSzPct val="92000"/>
                <a:buFont typeface="Wingdings 2" panose="05020102010507070707" pitchFamily="18" charset="2"/>
                <a:buChar char=""/>
                <a:defRPr sz="1200">
                  <a:solidFill>
                    <a:schemeClr val="tx2"/>
                  </a:solidFill>
                  <a:latin typeface="Gill Sans MT" panose="020B0502020104020203" pitchFamily="34" charset="0"/>
                </a:defRPr>
              </a:lvl5pPr>
              <a:lvl6pPr marL="2058988" indent="-233363" defTabSz="457200" eaLnBrk="0" fontAlgn="base" hangingPunct="0">
                <a:spcBef>
                  <a:spcPct val="20000"/>
                </a:spcBef>
                <a:spcAft>
                  <a:spcPts val="600"/>
                </a:spcAft>
                <a:buClr>
                  <a:srgbClr val="E2761C"/>
                </a:buClr>
                <a:buSzPct val="92000"/>
                <a:buFont typeface="Wingdings 2" panose="05020102010507070707" pitchFamily="18" charset="2"/>
                <a:buChar char=""/>
                <a:defRPr sz="1200">
                  <a:solidFill>
                    <a:schemeClr val="tx2"/>
                  </a:solidFill>
                  <a:latin typeface="Gill Sans MT" panose="020B0502020104020203" pitchFamily="34" charset="0"/>
                </a:defRPr>
              </a:lvl6pPr>
              <a:lvl7pPr marL="2516188" indent="-233363" defTabSz="457200" eaLnBrk="0" fontAlgn="base" hangingPunct="0">
                <a:spcBef>
                  <a:spcPct val="20000"/>
                </a:spcBef>
                <a:spcAft>
                  <a:spcPts val="600"/>
                </a:spcAft>
                <a:buClr>
                  <a:srgbClr val="E2761C"/>
                </a:buClr>
                <a:buSzPct val="92000"/>
                <a:buFont typeface="Wingdings 2" panose="05020102010507070707" pitchFamily="18" charset="2"/>
                <a:buChar char=""/>
                <a:defRPr sz="1200">
                  <a:solidFill>
                    <a:schemeClr val="tx2"/>
                  </a:solidFill>
                  <a:latin typeface="Gill Sans MT" panose="020B0502020104020203" pitchFamily="34" charset="0"/>
                </a:defRPr>
              </a:lvl7pPr>
              <a:lvl8pPr marL="2973388" indent="-233363" defTabSz="457200" eaLnBrk="0" fontAlgn="base" hangingPunct="0">
                <a:spcBef>
                  <a:spcPct val="20000"/>
                </a:spcBef>
                <a:spcAft>
                  <a:spcPts val="600"/>
                </a:spcAft>
                <a:buClr>
                  <a:srgbClr val="E2761C"/>
                </a:buClr>
                <a:buSzPct val="92000"/>
                <a:buFont typeface="Wingdings 2" panose="05020102010507070707" pitchFamily="18" charset="2"/>
                <a:buChar char=""/>
                <a:defRPr sz="1200">
                  <a:solidFill>
                    <a:schemeClr val="tx2"/>
                  </a:solidFill>
                  <a:latin typeface="Gill Sans MT" panose="020B0502020104020203" pitchFamily="34" charset="0"/>
                </a:defRPr>
              </a:lvl8pPr>
              <a:lvl9pPr marL="3430588" indent="-233363" defTabSz="457200" eaLnBrk="0" fontAlgn="base" hangingPunct="0">
                <a:spcBef>
                  <a:spcPct val="20000"/>
                </a:spcBef>
                <a:spcAft>
                  <a:spcPts val="600"/>
                </a:spcAft>
                <a:buClr>
                  <a:srgbClr val="E2761C"/>
                </a:buClr>
                <a:buSzPct val="92000"/>
                <a:buFont typeface="Wingdings 2" panose="05020102010507070707" pitchFamily="18" charset="2"/>
                <a:buChar char=""/>
                <a:defRPr sz="1200">
                  <a:solidFill>
                    <a:schemeClr val="tx2"/>
                  </a:solidFill>
                  <a:latin typeface="Gill Sans MT" panose="020B0502020104020203" pitchFamily="34" charset="0"/>
                </a:defRPr>
              </a:lvl9pPr>
            </a:lstStyle>
            <a:p>
              <a:pPr eaLnBrk="1" hangingPunct="1">
                <a:buFont typeface="Wingdings 2" panose="05020102010507070707" pitchFamily="18" charset="2"/>
                <a:buNone/>
              </a:pPr>
              <a:r>
                <a:rPr lang="en-US" altLang="en-US" sz="2200" dirty="0" smtClean="0">
                  <a:solidFill>
                    <a:schemeClr val="bg1"/>
                  </a:solidFill>
                </a:rPr>
                <a:t>2019 </a:t>
              </a:r>
              <a:r>
                <a:rPr lang="en-US" altLang="en-US" sz="2200" dirty="0">
                  <a:solidFill>
                    <a:schemeClr val="bg1"/>
                  </a:solidFill>
                </a:rPr>
                <a:t>- Proposed</a:t>
              </a:r>
            </a:p>
          </p:txBody>
        </p:sp>
        <p:sp>
          <p:nvSpPr>
            <p:cNvPr id="25" name="Content Placeholder 5"/>
            <p:cNvSpPr txBox="1">
              <a:spLocks/>
            </p:cNvSpPr>
            <p:nvPr/>
          </p:nvSpPr>
          <p:spPr bwMode="auto">
            <a:xfrm>
              <a:off x="9400431" y="3668948"/>
              <a:ext cx="2542396" cy="1320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spcAft>
                  <a:spcPts val="600"/>
                </a:spcAft>
                <a:buClr>
                  <a:srgbClr val="E2761C"/>
                </a:buClr>
                <a:buSzPct val="92000"/>
                <a:buFont typeface="Wingdings 2" panose="05020102010507070707" pitchFamily="18" charset="2"/>
                <a:buChar char=""/>
                <a:defRPr>
                  <a:solidFill>
                    <a:schemeClr val="tx2"/>
                  </a:solidFill>
                  <a:latin typeface="Gill Sans MT" panose="020B0502020104020203" pitchFamily="34" charset="0"/>
                </a:defRPr>
              </a:lvl1pPr>
              <a:lvl2pPr marL="628650" indent="-304800">
                <a:spcBef>
                  <a:spcPct val="20000"/>
                </a:spcBef>
                <a:spcAft>
                  <a:spcPts val="600"/>
                </a:spcAft>
                <a:buClr>
                  <a:srgbClr val="E2761C"/>
                </a:buClr>
                <a:buSzPct val="92000"/>
                <a:buFont typeface="Wingdings 2" panose="05020102010507070707" pitchFamily="18" charset="2"/>
                <a:buChar char=""/>
                <a:defRPr sz="1600">
                  <a:solidFill>
                    <a:schemeClr val="tx2"/>
                  </a:solidFill>
                  <a:latin typeface="Gill Sans MT" panose="020B0502020104020203" pitchFamily="34" charset="0"/>
                </a:defRPr>
              </a:lvl2pPr>
              <a:lvl3pPr marL="898525" indent="-269875">
                <a:spcBef>
                  <a:spcPct val="20000"/>
                </a:spcBef>
                <a:spcAft>
                  <a:spcPts val="600"/>
                </a:spcAft>
                <a:buClr>
                  <a:srgbClr val="E2761C"/>
                </a:buClr>
                <a:buSzPct val="92000"/>
                <a:buFont typeface="Wingdings 2" panose="05020102010507070707" pitchFamily="18" charset="2"/>
                <a:buChar char=""/>
                <a:defRPr sz="1400">
                  <a:solidFill>
                    <a:schemeClr val="tx2"/>
                  </a:solidFill>
                  <a:latin typeface="Gill Sans MT" panose="020B0502020104020203" pitchFamily="34" charset="0"/>
                </a:defRPr>
              </a:lvl3pPr>
              <a:lvl4pPr marL="1241425" indent="-233363">
                <a:spcBef>
                  <a:spcPct val="20000"/>
                </a:spcBef>
                <a:spcAft>
                  <a:spcPts val="600"/>
                </a:spcAft>
                <a:buClr>
                  <a:srgbClr val="E2761C"/>
                </a:buClr>
                <a:buSzPct val="92000"/>
                <a:buFont typeface="Wingdings 2" panose="05020102010507070707" pitchFamily="18" charset="2"/>
                <a:buChar char=""/>
                <a:defRPr sz="1200">
                  <a:solidFill>
                    <a:schemeClr val="tx2"/>
                  </a:solidFill>
                  <a:latin typeface="Gill Sans MT" panose="020B0502020104020203" pitchFamily="34" charset="0"/>
                </a:defRPr>
              </a:lvl4pPr>
              <a:lvl5pPr marL="1601788" indent="-233363">
                <a:spcBef>
                  <a:spcPct val="20000"/>
                </a:spcBef>
                <a:spcAft>
                  <a:spcPts val="600"/>
                </a:spcAft>
                <a:buClr>
                  <a:srgbClr val="E2761C"/>
                </a:buClr>
                <a:buSzPct val="92000"/>
                <a:buFont typeface="Wingdings 2" panose="05020102010507070707" pitchFamily="18" charset="2"/>
                <a:buChar char=""/>
                <a:defRPr sz="1200">
                  <a:solidFill>
                    <a:schemeClr val="tx2"/>
                  </a:solidFill>
                  <a:latin typeface="Gill Sans MT" panose="020B0502020104020203" pitchFamily="34" charset="0"/>
                </a:defRPr>
              </a:lvl5pPr>
              <a:lvl6pPr marL="2058988" indent="-233363" defTabSz="457200" eaLnBrk="0" fontAlgn="base" hangingPunct="0">
                <a:spcBef>
                  <a:spcPct val="20000"/>
                </a:spcBef>
                <a:spcAft>
                  <a:spcPts val="600"/>
                </a:spcAft>
                <a:buClr>
                  <a:srgbClr val="E2761C"/>
                </a:buClr>
                <a:buSzPct val="92000"/>
                <a:buFont typeface="Wingdings 2" panose="05020102010507070707" pitchFamily="18" charset="2"/>
                <a:buChar char=""/>
                <a:defRPr sz="1200">
                  <a:solidFill>
                    <a:schemeClr val="tx2"/>
                  </a:solidFill>
                  <a:latin typeface="Gill Sans MT" panose="020B0502020104020203" pitchFamily="34" charset="0"/>
                </a:defRPr>
              </a:lvl6pPr>
              <a:lvl7pPr marL="2516188" indent="-233363" defTabSz="457200" eaLnBrk="0" fontAlgn="base" hangingPunct="0">
                <a:spcBef>
                  <a:spcPct val="20000"/>
                </a:spcBef>
                <a:spcAft>
                  <a:spcPts val="600"/>
                </a:spcAft>
                <a:buClr>
                  <a:srgbClr val="E2761C"/>
                </a:buClr>
                <a:buSzPct val="92000"/>
                <a:buFont typeface="Wingdings 2" panose="05020102010507070707" pitchFamily="18" charset="2"/>
                <a:buChar char=""/>
                <a:defRPr sz="1200">
                  <a:solidFill>
                    <a:schemeClr val="tx2"/>
                  </a:solidFill>
                  <a:latin typeface="Gill Sans MT" panose="020B0502020104020203" pitchFamily="34" charset="0"/>
                </a:defRPr>
              </a:lvl7pPr>
              <a:lvl8pPr marL="2973388" indent="-233363" defTabSz="457200" eaLnBrk="0" fontAlgn="base" hangingPunct="0">
                <a:spcBef>
                  <a:spcPct val="20000"/>
                </a:spcBef>
                <a:spcAft>
                  <a:spcPts val="600"/>
                </a:spcAft>
                <a:buClr>
                  <a:srgbClr val="E2761C"/>
                </a:buClr>
                <a:buSzPct val="92000"/>
                <a:buFont typeface="Wingdings 2" panose="05020102010507070707" pitchFamily="18" charset="2"/>
                <a:buChar char=""/>
                <a:defRPr sz="1200">
                  <a:solidFill>
                    <a:schemeClr val="tx2"/>
                  </a:solidFill>
                  <a:latin typeface="Gill Sans MT" panose="020B0502020104020203" pitchFamily="34" charset="0"/>
                </a:defRPr>
              </a:lvl8pPr>
              <a:lvl9pPr marL="3430588" indent="-233363" defTabSz="457200" eaLnBrk="0" fontAlgn="base" hangingPunct="0">
                <a:spcBef>
                  <a:spcPct val="20000"/>
                </a:spcBef>
                <a:spcAft>
                  <a:spcPts val="600"/>
                </a:spcAft>
                <a:buClr>
                  <a:srgbClr val="E2761C"/>
                </a:buClr>
                <a:buSzPct val="92000"/>
                <a:buFont typeface="Wingdings 2" panose="05020102010507070707" pitchFamily="18" charset="2"/>
                <a:buChar char=""/>
                <a:defRPr sz="1200">
                  <a:solidFill>
                    <a:schemeClr val="tx2"/>
                  </a:solidFill>
                  <a:latin typeface="Gill Sans MT" panose="020B0502020104020203" pitchFamily="34" charset="0"/>
                </a:defRPr>
              </a:lvl9pPr>
            </a:lstStyle>
            <a:p>
              <a:pPr eaLnBrk="1" hangingPunct="1">
                <a:buFont typeface="Wingdings 2" panose="05020102010507070707" pitchFamily="18" charset="2"/>
                <a:buNone/>
              </a:pPr>
              <a:r>
                <a:rPr lang="en-US" altLang="en-US" sz="1700" dirty="0">
                  <a:solidFill>
                    <a:schemeClr val="bg1"/>
                  </a:solidFill>
                </a:rPr>
                <a:t>Homestead: </a:t>
              </a:r>
              <a:r>
                <a:rPr lang="en-US" altLang="en-US" sz="1700" b="1" dirty="0" smtClean="0">
                  <a:solidFill>
                    <a:schemeClr val="bg1"/>
                  </a:solidFill>
                </a:rPr>
                <a:t>$9.74</a:t>
              </a:r>
              <a:endParaRPr lang="en-US" altLang="en-US" sz="1700" b="1" dirty="0">
                <a:solidFill>
                  <a:schemeClr val="bg1"/>
                </a:solidFill>
              </a:endParaRPr>
            </a:p>
            <a:p>
              <a:pPr eaLnBrk="1" hangingPunct="1">
                <a:buFont typeface="Wingdings 2" panose="05020102010507070707" pitchFamily="18" charset="2"/>
                <a:buNone/>
              </a:pPr>
              <a:r>
                <a:rPr lang="en-US" altLang="en-US" sz="1700" dirty="0">
                  <a:solidFill>
                    <a:schemeClr val="bg1"/>
                  </a:solidFill>
                </a:rPr>
                <a:t>Non-Homestead: </a:t>
              </a:r>
              <a:r>
                <a:rPr lang="en-US" altLang="en-US" sz="1700" b="1" dirty="0">
                  <a:solidFill>
                    <a:schemeClr val="bg1"/>
                  </a:solidFill>
                </a:rPr>
                <a:t>$</a:t>
              </a:r>
              <a:r>
                <a:rPr lang="en-US" altLang="en-US" sz="1700" b="1" dirty="0" smtClean="0">
                  <a:solidFill>
                    <a:schemeClr val="bg1"/>
                  </a:solidFill>
                </a:rPr>
                <a:t>15.59</a:t>
              </a:r>
              <a:endParaRPr lang="en-US" altLang="en-US" sz="1700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49421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City Spending </a:t>
            </a:r>
            <a:br>
              <a:rPr lang="en-US" dirty="0"/>
            </a:br>
            <a:r>
              <a:rPr lang="en-US" dirty="0"/>
              <a:t>– By Purpose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084704"/>
              </p:ext>
            </p:extLst>
          </p:nvPr>
        </p:nvGraphicFramePr>
        <p:xfrm>
          <a:off x="4493479" y="566448"/>
          <a:ext cx="7315200" cy="5486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Content Placeholder 2"/>
          <p:cNvSpPr txBox="1">
            <a:spLocks/>
          </p:cNvSpPr>
          <p:nvPr/>
        </p:nvSpPr>
        <p:spPr bwMode="auto">
          <a:xfrm>
            <a:off x="581025" y="1992313"/>
            <a:ext cx="3673475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04800" indent="-304800" algn="l" defTabSz="4572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28650" indent="-304800" algn="l" defTabSz="4572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98525" indent="-269875" algn="l" defTabSz="4572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41425" indent="-233363" algn="l" defTabSz="4572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601788" indent="-233363" algn="l" defTabSz="4572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2761C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panose="05020102010507070707" pitchFamily="18" charset="2"/>
              <a:buNone/>
            </a:pPr>
            <a:r>
              <a:rPr lang="en-US" altLang="en-US" sz="2000" dirty="0" smtClean="0"/>
              <a:t>Allocation of $1,461 In City Tax Paid on a $150,000 Residence</a:t>
            </a:r>
          </a:p>
        </p:txBody>
      </p:sp>
    </p:spTree>
    <p:extLst>
      <p:ext uri="{BB962C8B-B14F-4D97-AF65-F5344CB8AC3E}">
        <p14:creationId xmlns:p14="http://schemas.microsoft.com/office/powerpoint/2010/main" val="2625108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2019 Recommended Budget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061186"/>
            <a:ext cx="11029617" cy="3633047"/>
          </a:xfrm>
        </p:spPr>
        <p:txBody>
          <a:bodyPr>
            <a:normAutofit/>
          </a:bodyPr>
          <a:lstStyle/>
          <a:p>
            <a:pPr lvl="0"/>
            <a:r>
              <a:rPr lang="en-US" dirty="0" smtClean="0"/>
              <a:t>Our tax levy would </a:t>
            </a:r>
            <a:r>
              <a:rPr lang="en-US" u="sng" dirty="0" smtClean="0"/>
              <a:t>remain frozen at the 2016 level</a:t>
            </a:r>
            <a:r>
              <a:rPr lang="en-US" dirty="0" smtClean="0"/>
              <a:t> at </a:t>
            </a:r>
            <a:r>
              <a:rPr lang="en-US" dirty="0" smtClean="0"/>
              <a:t>$17,650,940 with </a:t>
            </a:r>
            <a:r>
              <a:rPr lang="en-US" dirty="0" smtClean="0"/>
              <a:t>a </a:t>
            </a:r>
            <a:r>
              <a:rPr lang="en-US" b="1" u="sng" dirty="0" smtClean="0"/>
              <a:t>0%</a:t>
            </a:r>
            <a:r>
              <a:rPr lang="en-US" dirty="0" smtClean="0"/>
              <a:t> increase</a:t>
            </a:r>
          </a:p>
          <a:p>
            <a:pPr lvl="0"/>
            <a:r>
              <a:rPr lang="en-US" dirty="0" smtClean="0"/>
              <a:t>Our </a:t>
            </a:r>
            <a:r>
              <a:rPr lang="en-US" dirty="0" smtClean="0"/>
              <a:t>tax </a:t>
            </a:r>
            <a:r>
              <a:rPr lang="en-US" dirty="0" smtClean="0"/>
              <a:t>rates per $1,000 </a:t>
            </a:r>
            <a:r>
              <a:rPr lang="en-US" dirty="0" smtClean="0"/>
              <a:t>would continue to </a:t>
            </a:r>
            <a:r>
              <a:rPr lang="en-US" b="1" u="sng" dirty="0" smtClean="0"/>
              <a:t>decline</a:t>
            </a:r>
            <a:r>
              <a:rPr lang="en-US" dirty="0" smtClean="0"/>
              <a:t> for both homestead (from $</a:t>
            </a:r>
            <a:r>
              <a:rPr lang="en-US" dirty="0" smtClean="0"/>
              <a:t>9.94 </a:t>
            </a:r>
            <a:r>
              <a:rPr lang="en-US" dirty="0" smtClean="0"/>
              <a:t>to $9.74) and non-homestead ($</a:t>
            </a:r>
            <a:r>
              <a:rPr lang="en-US" dirty="0" smtClean="0"/>
              <a:t>17.39 </a:t>
            </a:r>
            <a:r>
              <a:rPr lang="en-US" dirty="0" smtClean="0"/>
              <a:t>to $15.59)</a:t>
            </a:r>
          </a:p>
          <a:p>
            <a:pPr lvl="0"/>
            <a:r>
              <a:rPr lang="en-US" dirty="0" smtClean="0"/>
              <a:t>$</a:t>
            </a:r>
            <a:r>
              <a:rPr lang="en-US" dirty="0" smtClean="0">
                <a:solidFill>
                  <a:schemeClr val="tx1"/>
                </a:solidFill>
              </a:rPr>
              <a:t>767,281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smtClean="0"/>
              <a:t>would be placed in contingency in preparation for potential contract settlements and non-recurring expenses </a:t>
            </a:r>
          </a:p>
          <a:p>
            <a:r>
              <a:rPr lang="en-US" dirty="0"/>
              <a:t>No eliminations of currently filled full-time positions</a:t>
            </a:r>
          </a:p>
          <a:p>
            <a:r>
              <a:rPr lang="en-US" dirty="0" smtClean="0"/>
              <a:t>All </a:t>
            </a:r>
            <a:r>
              <a:rPr lang="en-US" dirty="0" smtClean="0"/>
              <a:t>essential services would be preserved </a:t>
            </a:r>
          </a:p>
        </p:txBody>
      </p:sp>
    </p:spTree>
    <p:extLst>
      <p:ext uri="{BB962C8B-B14F-4D97-AF65-F5344CB8AC3E}">
        <p14:creationId xmlns:p14="http://schemas.microsoft.com/office/powerpoint/2010/main" val="1283324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ividend">
  <a:themeElements>
    <a:clrScheme name="Custom 2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1A3260"/>
      </a:accent1>
      <a:accent2>
        <a:srgbClr val="4590B8"/>
      </a:accent2>
      <a:accent3>
        <a:srgbClr val="E2761C"/>
      </a:accent3>
      <a:accent4>
        <a:srgbClr val="969FA7"/>
      </a:accent4>
      <a:accent5>
        <a:srgbClr val="84BCD2"/>
      </a:accent5>
      <a:accent6>
        <a:srgbClr val="33CC33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66F1C100-1D2B-4BEA-AD01-C4F230B3B96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5161</TotalTime>
  <Words>501</Words>
  <Application>Microsoft Office PowerPoint</Application>
  <PresentationFormat>Widescreen</PresentationFormat>
  <Paragraphs>90</Paragraphs>
  <Slides>21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Gill Sans MT</vt:lpstr>
      <vt:lpstr>Wingdings 2</vt:lpstr>
      <vt:lpstr>Dividend</vt:lpstr>
      <vt:lpstr>Moving Forward</vt:lpstr>
      <vt:lpstr>“THE TIME FOR KINGSTON    IS NOW”</vt:lpstr>
      <vt:lpstr>HOUSING FOR ALL</vt:lpstr>
      <vt:lpstr>Public Safety</vt:lpstr>
      <vt:lpstr>Public Safety</vt:lpstr>
      <vt:lpstr>Public Works</vt:lpstr>
      <vt:lpstr>Parks and Recreation</vt:lpstr>
      <vt:lpstr>Dietz Stadium Transfer and Upgrades</vt:lpstr>
      <vt:lpstr>MOVING FORWARD BY PROTECTING OUR HISTORY</vt:lpstr>
      <vt:lpstr>Building a sustainable community</vt:lpstr>
      <vt:lpstr>Waterfront resiliency</vt:lpstr>
      <vt:lpstr>Waterfront resiliency</vt:lpstr>
      <vt:lpstr>MOVING PROJECTS FORWARD</vt:lpstr>
      <vt:lpstr>Kingston Point Rail Trail</vt:lpstr>
      <vt:lpstr>BROADWAY STREETSCAPE PROJECT</vt:lpstr>
      <vt:lpstr>PowerPoint Presentation</vt:lpstr>
      <vt:lpstr>Quality of life</vt:lpstr>
      <vt:lpstr>PowerPoint Presentation</vt:lpstr>
      <vt:lpstr>Tax Rates Continue to Decline</vt:lpstr>
      <vt:lpstr>City Spending  – By Purpose</vt:lpstr>
      <vt:lpstr>2019 Recommended Budget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Flynn, Emily</dc:creator>
  <cp:lastModifiedBy>Weiss, Megan</cp:lastModifiedBy>
  <cp:revision>53</cp:revision>
  <dcterms:created xsi:type="dcterms:W3CDTF">2018-09-12T22:28:30Z</dcterms:created>
  <dcterms:modified xsi:type="dcterms:W3CDTF">2018-10-17T21:43:37Z</dcterms:modified>
</cp:coreProperties>
</file>